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1" r:id="rId3"/>
    <p:sldId id="289" r:id="rId4"/>
    <p:sldId id="283" r:id="rId5"/>
    <p:sldId id="325" r:id="rId6"/>
    <p:sldId id="315" r:id="rId7"/>
    <p:sldId id="323" r:id="rId8"/>
    <p:sldId id="324" r:id="rId9"/>
    <p:sldId id="284" r:id="rId10"/>
    <p:sldId id="316" r:id="rId11"/>
    <p:sldId id="321" r:id="rId12"/>
    <p:sldId id="320" r:id="rId13"/>
    <p:sldId id="291" r:id="rId14"/>
    <p:sldId id="292" r:id="rId15"/>
    <p:sldId id="293" r:id="rId16"/>
    <p:sldId id="297" r:id="rId17"/>
    <p:sldId id="299" r:id="rId18"/>
    <p:sldId id="298" r:id="rId19"/>
    <p:sldId id="294" r:id="rId20"/>
    <p:sldId id="290" r:id="rId21"/>
    <p:sldId id="295" r:id="rId22"/>
    <p:sldId id="296" r:id="rId23"/>
    <p:sldId id="317" r:id="rId24"/>
    <p:sldId id="322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38BE-DA99-4DFD-A73D-8F467137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47121-BA7C-446D-920A-96A387DD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609A8-D2E1-4AAC-895F-4791B388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FBE11-DD25-4854-B8E9-7AA2EB19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F664B-548E-4949-80B8-17DECDB7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9176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787B-5937-439F-AA4C-FEDEEE5A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09366-7ECF-4155-BF28-D72E739FD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BE197-F406-491D-87DF-CF59D82C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5B4EB-1E16-487A-8A7C-1C2F4FD3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EE13-ED78-4974-9F5F-3C034E62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8553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BC6E49-1699-466E-81C6-0CC2CD0D9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940B2-F40A-4A43-ABD8-2660D2502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AE53B-3EE0-4137-A457-71E92346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669F-3DA3-4EA1-8C58-9D21AF91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2DB3-7ABB-4D20-A3ED-644863AC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582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CC66-1808-4AB9-88B9-42AA1199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2990-5DAB-4F0F-940B-66FBB7B9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t-E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BF7D0-725D-42D3-922F-377B26DF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C100F-88C0-4BBB-B1F0-6E850BC7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FBFB-B96B-42E2-9968-DC14ABB6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45170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271-21BB-4A8C-921F-2481A341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D9465-BA39-4546-8C1A-B89B0B16B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BB905-AF1E-4247-8B27-11850573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BFF4C-7DAA-4E0C-878D-F8F5BF08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8A3CF-5834-42E6-990A-86DF9835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42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1446-E744-4EEE-BD9D-35734F2C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AEA9-64B9-41CB-8FBA-C1A895E52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9357-BE53-4557-94B2-C209AD04D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64B1D-EDEF-480C-88C6-F2B89DDB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246D8-6FEF-49E5-AE71-64E96AFE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FC71C-1641-4500-9CFE-2F2CA061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448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86FA-275B-4621-8B4B-A9221A63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AB42-5F1E-4F24-8943-A47993CF2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7FB2F-6C9C-448C-A44D-E9E00669D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6CC19-E7EC-4A2F-9EAC-249E1A7EA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ABB7B-363D-4116-9E32-F6B1E4D05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07427-EF07-457D-A8E4-E6786016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E3A10-ED07-402E-A02B-FD817233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8AB55-E048-42BA-BBAB-562E3A09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1957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CDA9-C11D-4063-930A-E0C871DD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2F5F6-F097-4630-8825-7B6127C8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158FC-F685-46CA-8B5A-09ECC5A1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94686-8B69-4EA4-90AE-3819B31C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72610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43809-1E0B-43A8-A46E-48ED3D7F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4F12A-7113-419B-BACD-33C49A2E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9073-AB22-4C2F-A3AD-95A49A6A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9389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2FCC-976D-4789-BB1A-9A1C6939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E07A-98F0-4BDA-BFF1-CBA9AF1CC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55337-B892-472A-936C-6F4381465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7A684-EFF2-4DA3-A9DF-1E95BBCC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6B830-AA92-48E3-A186-92917133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22831-22FF-4B9F-81BD-3A60E36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2856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C713-BC36-4C11-827C-154BC3D5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0DA2A-5CED-4897-BC66-C61B76496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FA2C-4688-4AD3-8351-C6595C42C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89FA5-4383-4106-9C9C-86583E63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49218-57E8-43AC-A550-F307D914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8501-8C45-4FB7-A484-29C0CFFD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5230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EAB113-9DAF-4E99-B4C8-AA3C85E4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63C96-5866-41C8-A023-08F03749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8E43-1B23-4920-9BEC-C2F316941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55987-5821-421F-A210-5E03C277EE33}" type="datetimeFigureOut">
              <a:rPr lang="et-EE" smtClean="0"/>
              <a:t>29.09.2021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C6159-6DE5-44C0-9525-E6927187A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64CA-FC20-4CCC-9279-871F428E5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4A12B-D025-46C9-91CE-CF99950B994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0212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ZEKWxJ2UQo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6942-41A7-474E-9F7C-0AE6A4E42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t-E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Usalduspiirid, hüpoteeside testimine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0532A-8CA3-4161-9D68-FE0D65D1E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Kvantitatiivsed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meetodid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Indrek Soidla</a:t>
            </a:r>
            <a:endParaRPr lang="et-E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19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 ja tõenäosus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Ei ole täpne öelda, et saame usaldusvahemikku 95% usaldada, või usaldusvahemikus 95% kindel olla</a:t>
            </a:r>
          </a:p>
          <a:p>
            <a:r>
              <a:rPr lang="et-EE" sz="1800" dirty="0"/>
              <a:t>Tõsi, meie ei tea täpselt, kas arvutatud usaldusvahemik katab tegeliku väärtuse või mitte, aga</a:t>
            </a:r>
          </a:p>
          <a:p>
            <a:r>
              <a:rPr lang="et-EE" sz="1800" dirty="0"/>
              <a:t>mingi valimi alusel juba leitud usaldusvahemik kas katab tegeliku väärtuse või ei kata</a:t>
            </a:r>
          </a:p>
          <a:p>
            <a:r>
              <a:rPr lang="et-EE" sz="1800" dirty="0"/>
              <a:t>Kui ikkagi tahame rääkida tõenäosusest, et juba arvutatud usaldusvahemik katab tegeliku väärtuse, siis tõenäosus on kas 100% või 0%, mitte 95%</a:t>
            </a:r>
          </a:p>
          <a:p>
            <a:pPr lvl="1"/>
            <a:r>
              <a:rPr lang="et-EE" sz="1600" dirty="0"/>
              <a:t>St usaldusvahemik kas katab tegeliku väärtuse või ei kata</a:t>
            </a:r>
          </a:p>
          <a:p>
            <a:r>
              <a:rPr lang="et-EE" sz="1800" dirty="0"/>
              <a:t>Tiit ja </a:t>
            </a:r>
            <a:r>
              <a:rPr lang="et-EE" sz="1800" dirty="0" err="1"/>
              <a:t>Tooding</a:t>
            </a:r>
            <a:r>
              <a:rPr lang="et-EE" sz="1800" dirty="0"/>
              <a:t> (2019: 275): </a:t>
            </a:r>
            <a:r>
              <a:rPr lang="et-EE" sz="1800" i="1" dirty="0"/>
              <a:t>keskväärtuse hinnangu kahepoolne 0,95-usalduspiirkond on lõik, mis katab üldkogumi keskväärtuse vähemalt tõenäosusega 0,95</a:t>
            </a:r>
          </a:p>
          <a:p>
            <a:r>
              <a:rPr lang="et-EE" sz="1800" dirty="0"/>
              <a:t>Ei tule eesti keeles hästi välja: mõeldud on üldist definitsiooni, st olukorda, kus meil ei ole andmeid ega usaldusvahemikku</a:t>
            </a:r>
          </a:p>
        </p:txBody>
      </p:sp>
    </p:spTree>
    <p:extLst>
      <p:ext uri="{BB962C8B-B14F-4D97-AF65-F5344CB8AC3E}">
        <p14:creationId xmlns:p14="http://schemas.microsoft.com/office/powerpoint/2010/main" val="401529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 ja tõenäosus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600" i="1" dirty="0" err="1"/>
              <a:t>Confidence</a:t>
            </a:r>
            <a:r>
              <a:rPr lang="et-EE" sz="1600" i="1" dirty="0"/>
              <a:t> </a:t>
            </a:r>
            <a:r>
              <a:rPr lang="et-EE" sz="1600" i="1" dirty="0" err="1"/>
              <a:t>level</a:t>
            </a:r>
            <a:r>
              <a:rPr lang="et-EE" sz="1600" i="1" dirty="0"/>
              <a:t> – </a:t>
            </a:r>
            <a:r>
              <a:rPr lang="et-EE" sz="1600" i="1" dirty="0" err="1"/>
              <a:t>the</a:t>
            </a:r>
            <a:r>
              <a:rPr lang="et-EE" sz="1600" i="1" dirty="0"/>
              <a:t> </a:t>
            </a:r>
            <a:r>
              <a:rPr lang="et-EE" sz="1600" i="1" dirty="0" err="1"/>
              <a:t>probability</a:t>
            </a:r>
            <a:r>
              <a:rPr lang="et-EE" sz="1600" i="1" dirty="0"/>
              <a:t> </a:t>
            </a:r>
            <a:r>
              <a:rPr lang="et-EE" sz="1600" i="1" dirty="0" err="1"/>
              <a:t>the</a:t>
            </a:r>
            <a:r>
              <a:rPr lang="et-EE" sz="1600" i="1" dirty="0"/>
              <a:t> </a:t>
            </a:r>
            <a:r>
              <a:rPr lang="et-EE" sz="1600" i="1" dirty="0" err="1"/>
              <a:t>interval</a:t>
            </a:r>
            <a:r>
              <a:rPr lang="et-EE" sz="1600" i="1" dirty="0"/>
              <a:t> </a:t>
            </a:r>
            <a:r>
              <a:rPr lang="et-EE" sz="1600" b="1" i="1" dirty="0" err="1"/>
              <a:t>will</a:t>
            </a:r>
            <a:r>
              <a:rPr lang="et-EE" sz="1600" b="1" i="1" dirty="0"/>
              <a:t> </a:t>
            </a:r>
            <a:r>
              <a:rPr lang="et-EE" sz="1600" i="1" dirty="0" err="1"/>
              <a:t>contain</a:t>
            </a:r>
            <a:r>
              <a:rPr lang="et-EE" sz="1600" i="1" dirty="0"/>
              <a:t> </a:t>
            </a:r>
            <a:r>
              <a:rPr lang="et-EE" sz="1600" i="1" dirty="0" err="1"/>
              <a:t>the</a:t>
            </a:r>
            <a:r>
              <a:rPr lang="et-EE" sz="1600" i="1" dirty="0"/>
              <a:t> </a:t>
            </a:r>
            <a:r>
              <a:rPr lang="et-EE" sz="1600" i="1" dirty="0" err="1"/>
              <a:t>true</a:t>
            </a:r>
            <a:r>
              <a:rPr lang="et-EE" sz="1600" i="1" dirty="0"/>
              <a:t> </a:t>
            </a:r>
            <a:r>
              <a:rPr lang="et-EE" sz="1600" i="1" dirty="0" err="1"/>
              <a:t>value</a:t>
            </a:r>
            <a:r>
              <a:rPr lang="et-EE" sz="1600" i="1" dirty="0"/>
              <a:t> </a:t>
            </a:r>
            <a:r>
              <a:rPr lang="et-EE" sz="1600" dirty="0">
                <a:hlinkClick r:id="rId2"/>
              </a:rPr>
              <a:t>(</a:t>
            </a:r>
            <a:r>
              <a:rPr lang="et-EE" sz="1600" dirty="0" err="1">
                <a:hlinkClick r:id="rId2"/>
              </a:rPr>
              <a:t>MacKenzie</a:t>
            </a:r>
            <a:r>
              <a:rPr lang="et-EE" sz="1600" dirty="0">
                <a:hlinkClick r:id="rId2"/>
              </a:rPr>
              <a:t> 2017)</a:t>
            </a:r>
            <a:endParaRPr lang="et-EE" sz="1600" i="1" dirty="0"/>
          </a:p>
          <a:p>
            <a:pPr lvl="1"/>
            <a:r>
              <a:rPr lang="et-EE" sz="1400" dirty="0"/>
              <a:t>On populatsioon, </a:t>
            </a:r>
          </a:p>
          <a:p>
            <a:pPr lvl="1"/>
            <a:r>
              <a:rPr lang="et-EE" sz="1400" dirty="0"/>
              <a:t>kui võtame sealt valimi, siis </a:t>
            </a:r>
          </a:p>
          <a:p>
            <a:pPr lvl="1"/>
            <a:r>
              <a:rPr lang="et-EE" sz="1400" dirty="0"/>
              <a:t>vähemalt 95%-</a:t>
            </a:r>
            <a:r>
              <a:rPr lang="et-EE" sz="1400" dirty="0" err="1"/>
              <a:t>lise</a:t>
            </a:r>
            <a:r>
              <a:rPr lang="et-EE" sz="1400" dirty="0"/>
              <a:t> tõenäosusega saame valimi (ehk andmed), mille alusel arvutatava keskmise usaldusvahemik (arvutatud usaldusnivool 95%) katab keskmise tegeliku väärtuse</a:t>
            </a:r>
          </a:p>
          <a:p>
            <a:r>
              <a:rPr lang="et-EE" sz="1600" dirty="0"/>
              <a:t>Arvutades mitmete valimite põhjal keskmiste usaldusvahemikud usaldusnivool 95%, katavad neist vähemalt 95% keskmise tegelikku väärtust</a:t>
            </a:r>
          </a:p>
          <a:p>
            <a:r>
              <a:rPr lang="et-EE" sz="1600" dirty="0"/>
              <a:t>Usaldusnivoo – tegelikku väärtust katvate usaldusvahemike minimaalne sagedus hüpoteetiliste valimite korral</a:t>
            </a:r>
          </a:p>
          <a:p>
            <a:r>
              <a:rPr lang="et-EE" sz="1600" dirty="0"/>
              <a:t>NB! Enamik valetõlgendusi tulevad sisse seal, kus kasutatakse tõenäosuse terminit</a:t>
            </a:r>
          </a:p>
          <a:p>
            <a:r>
              <a:rPr lang="et-EE" sz="1600" dirty="0"/>
              <a:t>Kui pole kindel, et tõlgendad õigesti, ära tõenäosuse (ega muud sarnast) mõistet sisse too</a:t>
            </a:r>
          </a:p>
          <a:p>
            <a:r>
              <a:rPr lang="et-EE" sz="1600" dirty="0"/>
              <a:t>Oluline: kui kõneleme tõenäosusest, siis tähendab see </a:t>
            </a:r>
          </a:p>
          <a:p>
            <a:pPr lvl="1"/>
            <a:r>
              <a:rPr lang="et-EE" sz="1400" dirty="0"/>
              <a:t>tõenäosust saada andmeid (mille puhul keskmise usaldusvahemik katab tegeliku väärtuse)</a:t>
            </a:r>
          </a:p>
          <a:p>
            <a:pPr lvl="1"/>
            <a:r>
              <a:rPr lang="et-EE" sz="1400" dirty="0"/>
              <a:t>mitte tõenäosust, et parameeter (nt keskmine), parameetri usaldusvahemik või tegelik väärtus on sellise väärtusega nagu on</a:t>
            </a:r>
            <a:endParaRPr lang="et-EE" sz="1200" dirty="0"/>
          </a:p>
        </p:txBody>
      </p:sp>
    </p:spTree>
    <p:extLst>
      <p:ext uri="{BB962C8B-B14F-4D97-AF65-F5344CB8AC3E}">
        <p14:creationId xmlns:p14="http://schemas.microsoft.com/office/powerpoint/2010/main" val="399116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6C74-1019-4FAD-A791-C65B7D94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Miks on oluline terminoloogias täpne olla?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81D3-8E28-462E-84EF-531F7DA7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Et potentsiaalset lugejat mitte eksitada :)</a:t>
            </a:r>
          </a:p>
          <a:p>
            <a:r>
              <a:rPr lang="et-EE" dirty="0"/>
              <a:t>Et ise kompetentseid järeldusi teha</a:t>
            </a:r>
          </a:p>
          <a:p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6059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saame väita usalduspiiride põhjal?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Usaldusnivool 95% saame väita, et… </a:t>
            </a:r>
          </a:p>
          <a:p>
            <a:pPr lvl="1"/>
            <a:r>
              <a:rPr lang="en-US" sz="2000" dirty="0" err="1"/>
              <a:t>Kesk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4,14 ja 4,92</a:t>
            </a:r>
          </a:p>
          <a:p>
            <a:pPr lvl="1"/>
            <a:r>
              <a:rPr lang="en-US" sz="2000" dirty="0" err="1"/>
              <a:t>Kirde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3,73 ja 4,43</a:t>
            </a:r>
            <a:endParaRPr lang="et-EE" sz="2000" dirty="0"/>
          </a:p>
          <a:p>
            <a:pPr lvl="1"/>
            <a:r>
              <a:rPr lang="en-US" sz="2000" dirty="0" err="1"/>
              <a:t>Lääne</a:t>
            </a:r>
            <a:r>
              <a:rPr lang="et-EE" sz="2000" dirty="0"/>
              <a:t>-Eestis on hinnangute tegelik keskmine vahemikus</a:t>
            </a:r>
            <a:r>
              <a:rPr lang="en-US" sz="2000" dirty="0"/>
              <a:t> 4,26 ja 4,88</a:t>
            </a:r>
            <a:endParaRPr lang="et-EE" sz="2000" dirty="0"/>
          </a:p>
          <a:p>
            <a:pPr lvl="1"/>
            <a:r>
              <a:rPr lang="en-US" sz="2000" dirty="0" err="1"/>
              <a:t>keskmised</a:t>
            </a:r>
            <a:r>
              <a:rPr lang="en-US" sz="2000" dirty="0"/>
              <a:t> </a:t>
            </a:r>
            <a:r>
              <a:rPr lang="et-EE" sz="2000" dirty="0"/>
              <a:t>võivad </a:t>
            </a:r>
            <a:r>
              <a:rPr lang="en-US" sz="2000" dirty="0" err="1"/>
              <a:t>neis</a:t>
            </a:r>
            <a:r>
              <a:rPr lang="en-US" sz="2000" dirty="0"/>
              <a:t> </a:t>
            </a:r>
            <a:r>
              <a:rPr lang="en-US" sz="2000" dirty="0" err="1"/>
              <a:t>regioonides</a:t>
            </a:r>
            <a:r>
              <a:rPr lang="en-US" sz="2000" dirty="0"/>
              <a:t> </a:t>
            </a:r>
            <a:r>
              <a:rPr lang="et-EE" sz="2000" dirty="0"/>
              <a:t>kattuda</a:t>
            </a:r>
          </a:p>
          <a:p>
            <a:r>
              <a:rPr lang="et-EE" dirty="0"/>
              <a:t>Kas saame väita, et usaldusnivool 95% </a:t>
            </a:r>
            <a:r>
              <a:rPr lang="en-US" dirty="0" err="1"/>
              <a:t>keskmised</a:t>
            </a:r>
            <a:r>
              <a:rPr lang="en-US" dirty="0"/>
              <a:t> </a:t>
            </a:r>
            <a:r>
              <a:rPr lang="en-US" dirty="0" err="1"/>
              <a:t>neis</a:t>
            </a:r>
            <a:r>
              <a:rPr lang="en-US" dirty="0"/>
              <a:t> </a:t>
            </a:r>
            <a:r>
              <a:rPr lang="en-US" dirty="0" err="1"/>
              <a:t>regioonides</a:t>
            </a:r>
            <a:r>
              <a:rPr lang="en-US" dirty="0"/>
              <a:t> </a:t>
            </a:r>
            <a:r>
              <a:rPr lang="et-EE" dirty="0"/>
              <a:t>ei erine?</a:t>
            </a:r>
          </a:p>
          <a:p>
            <a:r>
              <a:rPr lang="et-EE" dirty="0"/>
              <a:t>Kui statistiliselt täpne olla, siis ei saa</a:t>
            </a:r>
          </a:p>
          <a:p>
            <a:r>
              <a:rPr lang="et-EE" dirty="0"/>
              <a:t>Miks?</a:t>
            </a:r>
          </a:p>
          <a:p>
            <a:r>
              <a:rPr lang="et-EE" dirty="0"/>
              <a:t>Täpsema hinnangu annavad </a:t>
            </a:r>
            <a:r>
              <a:rPr lang="en-US" dirty="0" err="1"/>
              <a:t>keskmiste</a:t>
            </a:r>
            <a:r>
              <a:rPr lang="en-US" dirty="0"/>
              <a:t> </a:t>
            </a:r>
            <a:r>
              <a:rPr lang="et-EE" dirty="0"/>
              <a:t>erinevuse (vahe) usaldusvahemikud</a:t>
            </a:r>
          </a:p>
        </p:txBody>
      </p:sp>
    </p:spTree>
    <p:extLst>
      <p:ext uri="{BB962C8B-B14F-4D97-AF65-F5344CB8AC3E}">
        <p14:creationId xmlns:p14="http://schemas.microsoft.com/office/powerpoint/2010/main" val="218525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Keskmiste vahe usalduspiirid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t-EE" dirty="0"/>
                  <a:t>Keskmiste vahe usalduspiiride arvutamine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t-E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t-E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t-E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t-E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t-E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t-E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t-EE" dirty="0" err="1"/>
                  <a:t>R-s</a:t>
                </a:r>
                <a:r>
                  <a:rPr lang="et-EE" dirty="0"/>
                  <a:t> võimalik arvutada, lihtsamalt saab t-testiga</a:t>
                </a:r>
              </a:p>
              <a:p>
                <a:pPr lvl="1"/>
                <a:r>
                  <a:rPr lang="et-EE" dirty="0"/>
                  <a:t>Nt sõltumatute kogumite </a:t>
                </a:r>
                <a:r>
                  <a:rPr lang="et-EE" dirty="0" err="1"/>
                  <a:t>t-test</a:t>
                </a:r>
                <a:r>
                  <a:rPr lang="et-EE" dirty="0"/>
                  <a:t> hindabki, kas kahe grupi keskmiste vahe erineb nullist</a:t>
                </a:r>
              </a:p>
              <a:p>
                <a:r>
                  <a:rPr lang="et-EE" dirty="0"/>
                  <a:t>Meie näites </a:t>
                </a:r>
                <a:r>
                  <a:rPr lang="en-US" dirty="0" err="1"/>
                  <a:t>Kirde</a:t>
                </a:r>
                <a:r>
                  <a:rPr lang="en-US" dirty="0"/>
                  <a:t>- ja </a:t>
                </a:r>
                <a:r>
                  <a:rPr lang="en-US" dirty="0" err="1"/>
                  <a:t>Lääne-Eesti</a:t>
                </a:r>
                <a:r>
                  <a:rPr lang="en-US" dirty="0"/>
                  <a:t> </a:t>
                </a:r>
                <a:r>
                  <a:rPr lang="en-US" dirty="0" err="1"/>
                  <a:t>keskmiste</a:t>
                </a:r>
                <a:r>
                  <a:rPr lang="en-US" dirty="0"/>
                  <a:t> </a:t>
                </a:r>
                <a:r>
                  <a:rPr lang="et-EE" dirty="0"/>
                  <a:t>vahe usaldusvahemik ei sisalda nulli, seega </a:t>
                </a:r>
              </a:p>
              <a:p>
                <a:pPr lvl="1"/>
                <a:r>
                  <a:rPr lang="et-EE" dirty="0"/>
                  <a:t>hoolimata keskmise rahulolu usaldusvahemike kattumisest saame väita, et </a:t>
                </a:r>
              </a:p>
              <a:p>
                <a:pPr lvl="1"/>
                <a:r>
                  <a:rPr lang="et-EE" dirty="0"/>
                  <a:t>usaldusnivool 95% keskmine </a:t>
                </a:r>
                <a:r>
                  <a:rPr lang="en-US" dirty="0" err="1"/>
                  <a:t>hinnang</a:t>
                </a:r>
                <a:r>
                  <a:rPr lang="en-US" dirty="0"/>
                  <a:t> </a:t>
                </a:r>
                <a:r>
                  <a:rPr lang="en-US" dirty="0" err="1"/>
                  <a:t>Kirde</a:t>
                </a:r>
                <a:r>
                  <a:rPr lang="en-US" dirty="0"/>
                  <a:t>- </a:t>
                </a:r>
                <a:r>
                  <a:rPr lang="et-EE" dirty="0"/>
                  <a:t>ja </a:t>
                </a:r>
                <a:r>
                  <a:rPr lang="en-US" dirty="0" err="1"/>
                  <a:t>Lääne</a:t>
                </a:r>
                <a:r>
                  <a:rPr lang="et-EE" dirty="0"/>
                  <a:t>-Eestis erineb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4007"/>
          </a:xfrm>
        </p:spPr>
        <p:txBody>
          <a:bodyPr>
            <a:normAutofit/>
          </a:bodyPr>
          <a:lstStyle/>
          <a:p>
            <a:r>
              <a:rPr lang="et-EE" sz="2000" dirty="0"/>
              <a:t>Lihtne viis keskmiste usaldusvahemike alusel võrdlemise „usaldamiseks“</a:t>
            </a:r>
          </a:p>
          <a:p>
            <a:endParaRPr lang="et-E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7568E-1F23-4086-9C0A-8AEF6277C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4" y="2372647"/>
            <a:ext cx="5942263" cy="2482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EAEB1-A648-4641-B0B5-4D5A6D5CBD40}"/>
              </a:ext>
            </a:extLst>
          </p:cNvPr>
          <p:cNvSpPr txBox="1"/>
          <p:nvPr/>
        </p:nvSpPr>
        <p:spPr>
          <a:xfrm>
            <a:off x="9047205" y="6185098"/>
            <a:ext cx="2306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Tooding</a:t>
            </a:r>
            <a:r>
              <a:rPr lang="et-EE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(2015: 165)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581935-9083-4B1E-A52F-47AA406C1175}"/>
              </a:ext>
            </a:extLst>
          </p:cNvPr>
          <p:cNvSpPr txBox="1">
            <a:spLocks/>
          </p:cNvSpPr>
          <p:nvPr/>
        </p:nvSpPr>
        <p:spPr>
          <a:xfrm>
            <a:off x="838200" y="5004706"/>
            <a:ext cx="10515600" cy="1363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lphaLcPeriod"/>
            </a:pPr>
            <a:r>
              <a:rPr lang="et-EE" sz="2000" dirty="0"/>
              <a:t>Saab erinevust väita</a:t>
            </a:r>
          </a:p>
          <a:p>
            <a:pPr marL="342900" indent="-342900">
              <a:buFont typeface="+mj-lt"/>
              <a:buAutoNum type="alphaLcPeriod"/>
            </a:pPr>
            <a:r>
              <a:rPr lang="et-EE" sz="2000" dirty="0"/>
              <a:t>Erinevust ei saa väita</a:t>
            </a:r>
          </a:p>
          <a:p>
            <a:pPr marL="342900" indent="-342900">
              <a:buFont typeface="+mj-lt"/>
              <a:buAutoNum type="alphaLcPeriod"/>
            </a:pPr>
            <a:r>
              <a:rPr lang="et-EE" sz="2000" dirty="0"/>
              <a:t>Kontrolli keskmiste erinevuse usaldusvahemikku või mõne statistilise testi alusel</a:t>
            </a:r>
          </a:p>
        </p:txBody>
      </p:sp>
    </p:spTree>
    <p:extLst>
      <p:ext uri="{BB962C8B-B14F-4D97-AF65-F5344CB8AC3E}">
        <p14:creationId xmlns:p14="http://schemas.microsoft.com/office/powerpoint/2010/main" val="3887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Mõtleme tagasi ülesande algusesse</a:t>
            </a:r>
          </a:p>
          <a:p>
            <a:r>
              <a:rPr lang="et-EE" dirty="0"/>
              <a:t>Kui oleksime antud ülesandele lähenenud hüpoteeside testimise kaudu, siis…</a:t>
            </a:r>
          </a:p>
          <a:p>
            <a:r>
              <a:rPr lang="et-EE" dirty="0"/>
              <a:t>milline oleks olnud vastav hüpoteesipaar?</a:t>
            </a:r>
          </a:p>
          <a:p>
            <a:r>
              <a:rPr lang="et-EE" dirty="0"/>
              <a:t>H0: Kirde- ja Lääne-Eesti keskmised hinnangud on samad</a:t>
            </a:r>
          </a:p>
          <a:p>
            <a:r>
              <a:rPr lang="et-EE" dirty="0"/>
              <a:t>H1: </a:t>
            </a:r>
            <a:r>
              <a:rPr lang="fi-FI" dirty="0" err="1"/>
              <a:t>Kirde</a:t>
            </a:r>
            <a:r>
              <a:rPr lang="fi-FI" dirty="0"/>
              <a:t>- ja </a:t>
            </a:r>
            <a:r>
              <a:rPr lang="fi-FI" dirty="0" err="1"/>
              <a:t>Lääne</a:t>
            </a:r>
            <a:r>
              <a:rPr lang="fi-FI" dirty="0"/>
              <a:t>-Eesti </a:t>
            </a:r>
            <a:r>
              <a:rPr lang="fi-FI" dirty="0" err="1"/>
              <a:t>keskmised</a:t>
            </a:r>
            <a:r>
              <a:rPr lang="fi-FI" dirty="0"/>
              <a:t> </a:t>
            </a:r>
            <a:r>
              <a:rPr lang="fi-FI" dirty="0" err="1"/>
              <a:t>hinnangud</a:t>
            </a:r>
            <a:r>
              <a:rPr lang="fi-FI" dirty="0"/>
              <a:t> </a:t>
            </a:r>
            <a:r>
              <a:rPr lang="et-EE" dirty="0"/>
              <a:t>erinevad</a:t>
            </a:r>
          </a:p>
          <a:p>
            <a:r>
              <a:rPr lang="et-EE" dirty="0"/>
              <a:t>Kas see hüpoteesipaar on ühepoolne või kahepoolne?</a:t>
            </a:r>
          </a:p>
          <a:p>
            <a:pPr lvl="1"/>
            <a:r>
              <a:rPr lang="et-EE" dirty="0"/>
              <a:t>Kahepoolne H1: m(KE) ≠ m(LE)</a:t>
            </a:r>
            <a:endParaRPr lang="fi-FI" dirty="0"/>
          </a:p>
          <a:p>
            <a:endParaRPr lang="et-EE" sz="1800" dirty="0"/>
          </a:p>
        </p:txBody>
      </p:sp>
    </p:spTree>
    <p:extLst>
      <p:ext uri="{BB962C8B-B14F-4D97-AF65-F5344CB8AC3E}">
        <p14:creationId xmlns:p14="http://schemas.microsoft.com/office/powerpoint/2010/main" val="263060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Ühepoolses hüpoteesipaaris </a:t>
            </a:r>
          </a:p>
          <a:p>
            <a:pPr lvl="1"/>
            <a:r>
              <a:rPr lang="et-EE" sz="2000" dirty="0"/>
              <a:t>H0: m(KE) ≤ m(LE)</a:t>
            </a:r>
            <a:endParaRPr lang="fi-FI" sz="2000" dirty="0"/>
          </a:p>
          <a:p>
            <a:pPr lvl="1"/>
            <a:r>
              <a:rPr lang="et-EE" sz="2000" dirty="0"/>
              <a:t>H1: m(KE) &gt; m(LE)</a:t>
            </a:r>
            <a:endParaRPr lang="fi-FI" sz="2000" dirty="0"/>
          </a:p>
          <a:p>
            <a:pPr lvl="2"/>
            <a:r>
              <a:rPr lang="et-EE" sz="1600" dirty="0"/>
              <a:t>või</a:t>
            </a:r>
          </a:p>
          <a:p>
            <a:pPr lvl="1"/>
            <a:r>
              <a:rPr lang="et-EE" sz="2000" dirty="0"/>
              <a:t>H0: m(KE) ≥ m(LE)</a:t>
            </a:r>
            <a:endParaRPr lang="fi-FI" sz="2000" dirty="0"/>
          </a:p>
          <a:p>
            <a:pPr lvl="1"/>
            <a:r>
              <a:rPr lang="et-EE" sz="2000" dirty="0"/>
              <a:t>H1: m(KE) &lt; m(LE)</a:t>
            </a:r>
            <a:endParaRPr lang="fi-FI" sz="2000" dirty="0"/>
          </a:p>
          <a:p>
            <a:pPr lvl="1"/>
            <a:endParaRPr lang="et-EE" sz="2000" dirty="0"/>
          </a:p>
          <a:p>
            <a:r>
              <a:rPr lang="et-EE" sz="2400" dirty="0"/>
              <a:t>Viimasel juhul </a:t>
            </a:r>
          </a:p>
          <a:p>
            <a:pPr lvl="1"/>
            <a:r>
              <a:rPr lang="et-EE" sz="2000" dirty="0"/>
              <a:t>H0: Kirde-Eestis on keskmine hinnang Lääne-Eesti keskmisest hinnangust suurem või ei erine sellest</a:t>
            </a:r>
          </a:p>
          <a:p>
            <a:pPr lvl="1"/>
            <a:r>
              <a:rPr lang="et-EE" sz="2000" dirty="0"/>
              <a:t>H1: Kirde-Eestis on keskmine hinnang Lääne-Eesti keskmisest hinnangust väiksem</a:t>
            </a:r>
          </a:p>
        </p:txBody>
      </p:sp>
    </p:spTree>
    <p:extLst>
      <p:ext uri="{BB962C8B-B14F-4D97-AF65-F5344CB8AC3E}">
        <p14:creationId xmlns:p14="http://schemas.microsoft.com/office/powerpoint/2010/main" val="9483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Hüpoteeside testimine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Võtame kahepoolse hüpoteesipaari näite</a:t>
            </a:r>
          </a:p>
          <a:p>
            <a:r>
              <a:rPr lang="et-EE" sz="2400" dirty="0"/>
              <a:t>Mille alusel oleks saanud otsuse teha?</a:t>
            </a:r>
          </a:p>
          <a:p>
            <a:r>
              <a:rPr lang="et-EE" sz="2400" dirty="0"/>
              <a:t>Mida näitab usaldusvahemik?</a:t>
            </a:r>
          </a:p>
          <a:p>
            <a:r>
              <a:rPr lang="et-EE" sz="2400" dirty="0"/>
              <a:t>Mida näitab olulisuse tõenäosus?</a:t>
            </a:r>
          </a:p>
          <a:p>
            <a:r>
              <a:rPr lang="et-EE" sz="2400" dirty="0"/>
              <a:t>Kui saame t-testi tulemuseks, et p &lt; </a:t>
            </a:r>
            <a:r>
              <a:rPr lang="et-EE" sz="2400" dirty="0" err="1"/>
              <a:t>alpha</a:t>
            </a:r>
            <a:r>
              <a:rPr lang="et-EE" sz="2400" dirty="0"/>
              <a:t>, siis </a:t>
            </a:r>
            <a:r>
              <a:rPr lang="fi-FI" sz="2400" dirty="0"/>
              <a:t>kas saame </a:t>
            </a:r>
            <a:r>
              <a:rPr lang="fi-FI" sz="2400" dirty="0" err="1"/>
              <a:t>väita</a:t>
            </a:r>
            <a:r>
              <a:rPr lang="fi-FI" sz="2400" dirty="0"/>
              <a:t>, et </a:t>
            </a:r>
            <a:endParaRPr lang="et-EE" sz="2400" dirty="0"/>
          </a:p>
          <a:p>
            <a:pPr lvl="1"/>
            <a:r>
              <a:rPr lang="et-EE" sz="2000" dirty="0"/>
              <a:t>keskmiste erinevus </a:t>
            </a:r>
            <a:r>
              <a:rPr lang="fi-FI" sz="2000" dirty="0"/>
              <a:t>on ka </a:t>
            </a:r>
            <a:r>
              <a:rPr lang="fi-FI" sz="2000" dirty="0" err="1"/>
              <a:t>populatsioonis</a:t>
            </a:r>
            <a:r>
              <a:rPr lang="fi-FI" sz="2000" dirty="0"/>
              <a:t> </a:t>
            </a:r>
            <a:r>
              <a:rPr lang="fi-FI" sz="2000" dirty="0" err="1"/>
              <a:t>selline</a:t>
            </a:r>
            <a:r>
              <a:rPr lang="fi-FI" sz="2000" dirty="0"/>
              <a:t> </a:t>
            </a:r>
            <a:r>
              <a:rPr lang="fi-FI" sz="2000" dirty="0" err="1"/>
              <a:t>või</a:t>
            </a:r>
            <a:r>
              <a:rPr lang="fi-FI" sz="2000" dirty="0"/>
              <a:t> et </a:t>
            </a:r>
            <a:endParaRPr lang="et-EE" sz="2000" dirty="0"/>
          </a:p>
          <a:p>
            <a:pPr lvl="1"/>
            <a:r>
              <a:rPr lang="et-EE" sz="2000" dirty="0"/>
              <a:t>erinevus esineb</a:t>
            </a:r>
            <a:r>
              <a:rPr lang="fi-FI" sz="2000" dirty="0"/>
              <a:t>, </a:t>
            </a:r>
            <a:r>
              <a:rPr lang="fi-FI" sz="2000" dirty="0" err="1"/>
              <a:t>aga</a:t>
            </a:r>
            <a:r>
              <a:rPr lang="fi-FI" sz="2000" dirty="0"/>
              <a:t> me ei </a:t>
            </a:r>
            <a:r>
              <a:rPr lang="fi-FI" sz="2000" dirty="0" err="1"/>
              <a:t>tea</a:t>
            </a:r>
            <a:r>
              <a:rPr lang="fi-FI" sz="2000" dirty="0"/>
              <a:t> </a:t>
            </a:r>
            <a:r>
              <a:rPr lang="fi-FI" sz="2000" dirty="0" err="1"/>
              <a:t>selle</a:t>
            </a:r>
            <a:r>
              <a:rPr lang="fi-FI" sz="2000" dirty="0"/>
              <a:t> </a:t>
            </a:r>
            <a:r>
              <a:rPr lang="et-EE" sz="2000" dirty="0"/>
              <a:t>ulatust?</a:t>
            </a:r>
            <a:endParaRPr lang="fi-FI" sz="2000" dirty="0"/>
          </a:p>
          <a:p>
            <a:endParaRPr lang="et-EE" sz="2000" dirty="0"/>
          </a:p>
        </p:txBody>
      </p:sp>
    </p:spTree>
    <p:extLst>
      <p:ext uri="{BB962C8B-B14F-4D97-AF65-F5344CB8AC3E}">
        <p14:creationId xmlns:p14="http://schemas.microsoft.com/office/powerpoint/2010/main" val="31537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Praktikumiülesanne</a:t>
            </a:r>
          </a:p>
          <a:p>
            <a:pPr lvl="1"/>
            <a:r>
              <a:rPr lang="et-EE" sz="2000" dirty="0"/>
              <a:t>Vastajatelt küsiti ka, kui tõenäoline on, et piisaval hulgal valitsusi rakendab meetmeid kliimamuutuse vähendamiseks (</a:t>
            </a:r>
            <a:r>
              <a:rPr lang="et-EE" sz="2000" dirty="0" err="1"/>
              <a:t>gvsrdcc</a:t>
            </a:r>
            <a:r>
              <a:rPr lang="et-EE" sz="2000" dirty="0"/>
              <a:t>)</a:t>
            </a:r>
          </a:p>
          <a:p>
            <a:pPr lvl="1"/>
            <a:r>
              <a:rPr lang="et-EE" sz="2000" dirty="0"/>
              <a:t>Millised on selle arvamuse keskmise punkthinnangud ja vahemikhinnangud haridustasemeti?</a:t>
            </a:r>
          </a:p>
          <a:p>
            <a:pPr lvl="1"/>
            <a:r>
              <a:rPr lang="et-EE" sz="2000" dirty="0"/>
              <a:t>Mida saab väita nende usaldusvahemike võrdlemise põhjal?</a:t>
            </a:r>
          </a:p>
          <a:p>
            <a:pPr lvl="1"/>
            <a:r>
              <a:rPr lang="et-EE" sz="2000" dirty="0"/>
              <a:t>Milliste gruppide vahel saab populatsiooni tasandil väita erinevuste esinemist</a:t>
            </a:r>
          </a:p>
          <a:p>
            <a:pPr lvl="2"/>
            <a:r>
              <a:rPr lang="et-EE" dirty="0" smtClean="0"/>
              <a:t>usaldusnivool </a:t>
            </a:r>
            <a:r>
              <a:rPr lang="et-EE" dirty="0"/>
              <a:t>95%?</a:t>
            </a:r>
          </a:p>
          <a:p>
            <a:pPr lvl="2"/>
            <a:endParaRPr lang="et-EE" sz="1200" dirty="0"/>
          </a:p>
        </p:txBody>
      </p:sp>
    </p:spTree>
    <p:extLst>
      <p:ext uri="{BB962C8B-B14F-4D97-AF65-F5344CB8AC3E}">
        <p14:creationId xmlns:p14="http://schemas.microsoft.com/office/powerpoint/2010/main" val="5013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dirty="0"/>
              <a:t>Valimi alusel arvutatud parameeter (nt keskmine) kehtib täpselt valimi kohta</a:t>
            </a:r>
          </a:p>
          <a:p>
            <a:r>
              <a:rPr lang="et-EE" dirty="0"/>
              <a:t>Kui täpselt kirjeldab see populatsiooni?</a:t>
            </a:r>
          </a:p>
          <a:p>
            <a:r>
              <a:rPr lang="et-EE" dirty="0"/>
              <a:t>Usaldusvahemik – vahemik, mis katab parameetri tegeliku väärtuse populatsioonis teatud tõenäosusega (täpsemalt: teatud läve ületava tõenäosusega)</a:t>
            </a:r>
          </a:p>
          <a:p>
            <a:r>
              <a:rPr lang="et-EE" dirty="0"/>
              <a:t>Punkthinnang vs vahemikhinnang</a:t>
            </a:r>
          </a:p>
          <a:p>
            <a:r>
              <a:rPr lang="et-EE" dirty="0"/>
              <a:t>Erinevate parameetrite puhul arvutatakse mõnevõrra erinevalt, aga mõte sama</a:t>
            </a:r>
          </a:p>
        </p:txBody>
      </p:sp>
    </p:spTree>
    <p:extLst>
      <p:ext uri="{BB962C8B-B14F-4D97-AF65-F5344CB8AC3E}">
        <p14:creationId xmlns:p14="http://schemas.microsoft.com/office/powerpoint/2010/main" val="27887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  <a:r>
              <a:rPr lang="en-US" dirty="0"/>
              <a:t>: </a:t>
            </a:r>
            <a:r>
              <a:rPr lang="en-US" dirty="0" err="1"/>
              <a:t>osakaalud</a:t>
            </a:r>
            <a:endParaRPr lang="et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Usalduspiirid </a:t>
                </a:r>
                <a:r>
                  <a:rPr lang="en-US" sz="2400" dirty="0" err="1"/>
                  <a:t>osakaalude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protsentide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puhul</a:t>
                </a: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t-EE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osakaal</a:t>
                </a:r>
                <a:r>
                  <a:rPr lang="en-US" sz="24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–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osakaalu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standardviga</a:t>
                </a:r>
                <a:endParaRPr lang="et-EE" sz="2400" dirty="0">
                  <a:ea typeface="Cambria Math" panose="02040503050406030204" pitchFamily="18" charset="0"/>
                </a:endParaRP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Mida lähemal osakaal 50%-</a:t>
                </a:r>
                <a:r>
                  <a:rPr lang="et-EE" sz="2400" dirty="0" err="1">
                    <a:ea typeface="Cambria Math" panose="02040503050406030204" pitchFamily="18" charset="0"/>
                  </a:rPr>
                  <a:t>le</a:t>
                </a:r>
                <a:r>
                  <a:rPr lang="et-EE" sz="2400" dirty="0">
                    <a:ea typeface="Cambria Math" panose="02040503050406030204" pitchFamily="18" charset="0"/>
                  </a:rPr>
                  <a:t>, seda laiem on usaldusvahemik</a:t>
                </a:r>
              </a:p>
              <a:p>
                <a:pPr lvl="1"/>
                <a:r>
                  <a:rPr lang="et-EE" sz="2000" dirty="0">
                    <a:ea typeface="Cambria Math" panose="02040503050406030204" pitchFamily="18" charset="0"/>
                  </a:rPr>
                  <a:t>Näide </a:t>
                </a:r>
                <a:r>
                  <a:rPr lang="et-EE" sz="2000" dirty="0" err="1">
                    <a:ea typeface="Cambria Math" panose="02040503050406030204" pitchFamily="18" charset="0"/>
                  </a:rPr>
                  <a:t>R-s</a:t>
                </a:r>
                <a:endParaRPr lang="et-EE" sz="2000" dirty="0">
                  <a:ea typeface="Cambria Math" panose="02040503050406030204" pitchFamily="18" charset="0"/>
                </a:endParaRP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Pool usaldusvahemikust ehk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t-EE" sz="2400" dirty="0">
                    <a:ea typeface="Cambria Math" panose="02040503050406030204" pitchFamily="18" charset="0"/>
                  </a:rPr>
                  <a:t> = veapiir</a:t>
                </a:r>
              </a:p>
              <a:p>
                <a:r>
                  <a:rPr lang="et-EE" sz="2400" dirty="0">
                    <a:ea typeface="Cambria Math" panose="02040503050406030204" pitchFamily="18" charset="0"/>
                  </a:rPr>
                  <a:t>Korrektne kasutada ainult tõenäosusliku valimiga uuringu puhul </a:t>
                </a:r>
              </a:p>
              <a:p>
                <a:pPr lvl="1"/>
                <a:r>
                  <a:rPr lang="et-EE" sz="2200" dirty="0">
                    <a:ea typeface="Cambria Math" panose="02040503050406030204" pitchFamily="18" charset="0"/>
                  </a:rPr>
                  <a:t>See eeldus kehtib igasuguse järeldava analüüsi kohta</a:t>
                </a:r>
                <a:endParaRPr lang="en-US" sz="2200" dirty="0">
                  <a:ea typeface="Cambria Math" panose="02040503050406030204" pitchFamily="18" charset="0"/>
                </a:endParaRP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52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7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8916-9FAD-4499-A94D-E1A49A08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</a:t>
            </a:r>
            <a:r>
              <a:rPr lang="en-US" dirty="0" err="1"/>
              <a:t>sakaalud</a:t>
            </a:r>
            <a:r>
              <a:rPr lang="et-EE" dirty="0"/>
              <a:t>e võrdlemine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000" dirty="0" err="1"/>
                  <a:t>Samamoodi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nagu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keskmiste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tuleks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täpsema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väitmise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jaoks</a:t>
                </a:r>
                <a:r>
                  <a:rPr lang="en-US" sz="2000" dirty="0"/>
                  <a:t> ka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arvesse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võtta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usalduspiire</a:t>
                </a:r>
                <a:endParaRPr lang="en-US" sz="2000" dirty="0"/>
              </a:p>
              <a:p>
                <a:r>
                  <a:rPr lang="en-US" sz="2000" dirty="0" err="1"/>
                  <a:t>Kuidas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osakaalude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vahe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usalduspiire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arvutada</a:t>
                </a:r>
                <a:r>
                  <a:rPr lang="en-US" sz="2000" dirty="0"/>
                  <a:t>?</a:t>
                </a:r>
              </a:p>
              <a:p>
                <a:r>
                  <a:rPr lang="en-US" sz="2000" dirty="0" err="1"/>
                  <a:t>Sõltub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sellest</a:t>
                </a:r>
                <a:r>
                  <a:rPr lang="en-US" sz="2000" dirty="0"/>
                  <a:t>, kas tegu </a:t>
                </a:r>
                <a:r>
                  <a:rPr lang="en-US" sz="2000" dirty="0" err="1"/>
                  <a:t>kahe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kogumi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jaotustega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kogumi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jaotustega</a:t>
                </a:r>
                <a:endParaRPr lang="en-US" sz="2000" dirty="0"/>
              </a:p>
              <a:p>
                <a:r>
                  <a:rPr lang="en-US" sz="2000" dirty="0" err="1"/>
                  <a:t>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erakondade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uurimise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puhul</a:t>
                </a:r>
                <a:r>
                  <a:rPr lang="en-US" sz="2000" dirty="0"/>
                  <a:t>: kas </a:t>
                </a:r>
                <a:r>
                  <a:rPr lang="en-US" sz="2000" dirty="0" err="1"/>
                  <a:t>uurime</a:t>
                </a:r>
                <a:r>
                  <a:rPr lang="en-US" sz="2000" dirty="0"/>
                  <a:t> </a:t>
                </a:r>
                <a:r>
                  <a:rPr lang="et-EE" sz="2000" dirty="0"/>
                  <a:t>erinevust ühe </a:t>
                </a:r>
                <a:r>
                  <a:rPr lang="en-US" sz="2000" dirty="0" err="1"/>
                  <a:t>erakonna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</a:t>
                </a:r>
                <a:r>
                  <a:rPr lang="et-EE" sz="2000" dirty="0" err="1"/>
                  <a:t>tes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kahel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aja</a:t>
                </a:r>
                <a:r>
                  <a:rPr lang="et-EE" sz="2000" dirty="0"/>
                  <a:t>hetke</a:t>
                </a:r>
                <a:r>
                  <a:rPr lang="en-US" sz="2000" dirty="0"/>
                  <a:t>l </a:t>
                </a:r>
                <a:r>
                  <a:rPr lang="en-US" sz="2000" dirty="0" err="1"/>
                  <a:t>või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erakondade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reitingute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erinevusi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samal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ajahetkel</a:t>
                </a:r>
                <a:endParaRPr lang="en-US" sz="2000" dirty="0"/>
              </a:p>
              <a:p>
                <a:pPr>
                  <a:spcAft>
                    <a:spcPts val="1200"/>
                  </a:spcAft>
                </a:pPr>
                <a:r>
                  <a:rPr lang="en-US" sz="2000" dirty="0" err="1"/>
                  <a:t>Esimene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juhtum</a:t>
                </a:r>
                <a:r>
                  <a:rPr lang="en-US" sz="2000" dirty="0"/>
                  <a:t>: k</a:t>
                </a:r>
                <a:r>
                  <a:rPr lang="et-EE" sz="2000" dirty="0"/>
                  <a:t>ahe osakaalu z-test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sõltumatute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kogumite</a:t>
                </a:r>
                <a:r>
                  <a:rPr lang="en-US" sz="2000" dirty="0"/>
                  <a:t> z-test)</a:t>
                </a:r>
                <a:endParaRPr lang="et-EE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t-E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t-E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t-E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>
                                <m:fPr>
                                  <m:ctrlPr>
                                    <a:rPr lang="et-E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t-E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t-E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t-E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t-E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t-E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t-EE" dirty="0"/>
              </a:p>
              <a:p>
                <a:r>
                  <a:rPr lang="et-EE" sz="2000" dirty="0"/>
                  <a:t>Näide </a:t>
                </a:r>
                <a:r>
                  <a:rPr lang="et-EE" sz="2000" dirty="0" err="1"/>
                  <a:t>R-s</a:t>
                </a:r>
                <a:endParaRPr lang="et-EE" sz="2000" dirty="0"/>
              </a:p>
              <a:p>
                <a:r>
                  <a:rPr lang="et-EE" sz="2000" dirty="0"/>
                  <a:t>Enam-vähem täpne vahe usaldusvahemiku kiirhinnang: veapiir*1,5 (eeldusel, et veapiirid on mõlema kogumi puhul sarnased)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9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8916-9FAD-4499-A94D-E1A49A08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O</a:t>
            </a:r>
            <a:r>
              <a:rPr lang="en-US" dirty="0" err="1"/>
              <a:t>sakaalud</a:t>
            </a:r>
            <a:r>
              <a:rPr lang="et-EE" dirty="0"/>
              <a:t>e võrdlemine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/>
                  <a:t>Teine </a:t>
                </a:r>
                <a:r>
                  <a:rPr lang="en-US" sz="2000" dirty="0" err="1"/>
                  <a:t>juhtum</a:t>
                </a:r>
                <a:r>
                  <a:rPr lang="en-US" sz="2000" dirty="0"/>
                  <a:t>: Scott ja </a:t>
                </a:r>
                <a:r>
                  <a:rPr lang="en-US" sz="2000" dirty="0" err="1"/>
                  <a:t>Seber</a:t>
                </a:r>
                <a:r>
                  <a:rPr lang="en-US" sz="2000" dirty="0"/>
                  <a:t> (1983)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t-E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t-E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t-E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t-E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t-E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t-E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t-E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t-EE" sz="2000" dirty="0"/>
              </a:p>
              <a:p>
                <a:r>
                  <a:rPr lang="et-EE" sz="2000" dirty="0"/>
                  <a:t>Kas saame uuringu andmetel usaldusnivool 95% öelda, et RE ja KE reiting septembris on populatsiooni tasandil erinev (eeldades, et täisarvulised protsendid on täpsed)?</a:t>
                </a:r>
              </a:p>
              <a:p>
                <a:pPr>
                  <a:spcAft>
                    <a:spcPts val="1200"/>
                  </a:spcAft>
                </a:pPr>
                <a:r>
                  <a:rPr lang="et-EE" sz="2000" dirty="0"/>
                  <a:t>Enam-vähem täpne vahe usaldusvahemiku kiirhinnang: veapiir*2 (eeldusel, et veapiirid on mõlema kogumi puhul sarnased)</a:t>
                </a:r>
              </a:p>
              <a:p>
                <a:pPr>
                  <a:spcAft>
                    <a:spcPts val="1200"/>
                  </a:spcAft>
                </a:pPr>
                <a:endParaRPr lang="et-EE" sz="2000" dirty="0"/>
              </a:p>
              <a:p>
                <a:pPr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Aft>
                    <a:spcPts val="1200"/>
                  </a:spcAft>
                </a:pPr>
                <a:endParaRPr lang="et-EE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A84C-6119-4546-A2A4-091933B9A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r="-464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79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me tegelikult eeldame, kui teeme järeldavat statistilist analüüsi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Usaldusvahemik / olulisuse tõenäosus on täpne eeldusel, et arvutuse aluseks olnud meetodite eeldused kehtivad</a:t>
            </a:r>
          </a:p>
          <a:p>
            <a:r>
              <a:rPr lang="et-EE" sz="1800" dirty="0"/>
              <a:t>St kehtivad KÕIK meetodite eeldused, sh</a:t>
            </a:r>
          </a:p>
          <a:p>
            <a:pPr lvl="1"/>
            <a:r>
              <a:rPr lang="et-EE" sz="1600" dirty="0"/>
              <a:t>konkreetse analüüsimeetodi eeldused (nt tunnuste tüübiga seotud eeldused, regressioonanalüüsi puhul jääkide </a:t>
            </a:r>
            <a:r>
              <a:rPr lang="et-EE" sz="1600" dirty="0" err="1"/>
              <a:t>homoskedastilisus</a:t>
            </a:r>
            <a:r>
              <a:rPr lang="et-EE" sz="1600" dirty="0"/>
              <a:t> jm)</a:t>
            </a:r>
          </a:p>
          <a:p>
            <a:pPr lvl="1"/>
            <a:r>
              <a:rPr lang="et-EE" sz="1600" dirty="0"/>
              <a:t>hüpoteesid on korrektselt sõnastatud ja </a:t>
            </a:r>
            <a:r>
              <a:rPr lang="et-EE" sz="1600" dirty="0" err="1"/>
              <a:t>operatsionaliseeritud</a:t>
            </a:r>
            <a:endParaRPr lang="et-EE" sz="1600" dirty="0"/>
          </a:p>
          <a:p>
            <a:pPr lvl="1"/>
            <a:r>
              <a:rPr lang="et-EE" sz="1600" dirty="0"/>
              <a:t>andmetele esitatavad eeldused (tõenäosuslik valim, indiviidide sõltumatus üksteisest)</a:t>
            </a:r>
          </a:p>
          <a:p>
            <a:pPr lvl="1"/>
            <a:r>
              <a:rPr lang="et-EE" sz="1600" dirty="0"/>
              <a:t>ei esine teisi uuringuvigu (nt kaetuse viga, mittevastamise viga, mõõtmisviga – vt uuring koguvea kontseptsioon)</a:t>
            </a:r>
          </a:p>
        </p:txBody>
      </p:sp>
    </p:spTree>
    <p:extLst>
      <p:ext uri="{BB962C8B-B14F-4D97-AF65-F5344CB8AC3E}">
        <p14:creationId xmlns:p14="http://schemas.microsoft.com/office/powerpoint/2010/main" val="3292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me tegelikult eeldame, kui teeme järeldavat statistilist analüüsi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t-EE" sz="1800" dirty="0"/>
              <a:t>Pole realistlik, et eeldused on 100% täidetud</a:t>
            </a:r>
          </a:p>
          <a:p>
            <a:r>
              <a:rPr lang="et-EE" sz="1800" i="1" dirty="0"/>
              <a:t>All </a:t>
            </a:r>
            <a:r>
              <a:rPr lang="et-EE" sz="1800" i="1" dirty="0" err="1"/>
              <a:t>models</a:t>
            </a:r>
            <a:r>
              <a:rPr lang="et-EE" sz="1800" i="1" dirty="0"/>
              <a:t> are </a:t>
            </a:r>
            <a:r>
              <a:rPr lang="et-EE" sz="1800" i="1" dirty="0" err="1"/>
              <a:t>wrong</a:t>
            </a:r>
            <a:r>
              <a:rPr lang="et-EE" sz="1800" i="1" dirty="0"/>
              <a:t>, </a:t>
            </a:r>
            <a:r>
              <a:rPr lang="et-EE" sz="1800" i="1" dirty="0" err="1"/>
              <a:t>but</a:t>
            </a:r>
            <a:r>
              <a:rPr lang="et-EE" sz="1800" i="1" dirty="0"/>
              <a:t> </a:t>
            </a:r>
            <a:r>
              <a:rPr lang="et-EE" sz="1800" i="1" dirty="0" err="1"/>
              <a:t>some</a:t>
            </a:r>
            <a:r>
              <a:rPr lang="et-EE" sz="1800" i="1" dirty="0"/>
              <a:t> are </a:t>
            </a:r>
            <a:r>
              <a:rPr lang="et-EE" sz="1800" i="1" dirty="0" err="1"/>
              <a:t>useful</a:t>
            </a:r>
            <a:endParaRPr lang="et-EE" sz="1800" i="1" dirty="0"/>
          </a:p>
          <a:p>
            <a:r>
              <a:rPr lang="et-EE" sz="1800" dirty="0"/>
              <a:t>Realistlik mitte küsida, kas saadud näitajad on õiged või valed, vaid mil määral võime järelduste tegemisel eksida</a:t>
            </a:r>
          </a:p>
          <a:p>
            <a:r>
              <a:rPr lang="et-EE" sz="1800" dirty="0"/>
              <a:t>Oluline! </a:t>
            </a:r>
          </a:p>
          <a:p>
            <a:pPr lvl="1"/>
            <a:r>
              <a:rPr lang="et-EE" sz="1600" dirty="0"/>
              <a:t>Tunda analüüsimeetodeid </a:t>
            </a:r>
          </a:p>
          <a:p>
            <a:pPr lvl="1"/>
            <a:r>
              <a:rPr lang="et-EE" sz="1600" dirty="0"/>
              <a:t>Tunda </a:t>
            </a:r>
            <a:r>
              <a:rPr lang="et-EE" sz="1600" dirty="0" err="1"/>
              <a:t>andmekogumismeetodeid</a:t>
            </a:r>
            <a:r>
              <a:rPr lang="et-EE" sz="1600" dirty="0"/>
              <a:t> ja teada, kuidas andmed on saadud</a:t>
            </a:r>
          </a:p>
          <a:p>
            <a:pPr lvl="1"/>
            <a:r>
              <a:rPr lang="et-EE" sz="1600" dirty="0"/>
              <a:t>Mõista, kui kategoorilisi järeldusi on mõistlik teha</a:t>
            </a:r>
          </a:p>
        </p:txBody>
      </p:sp>
    </p:spTree>
    <p:extLst>
      <p:ext uri="{BB962C8B-B14F-4D97-AF65-F5344CB8AC3E}">
        <p14:creationId xmlns:p14="http://schemas.microsoft.com/office/powerpoint/2010/main" val="394211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Usalduspiirid </a:t>
                </a:r>
                <a:r>
                  <a:rPr lang="en-US" sz="2400" dirty="0" err="1"/>
                  <a:t>aritmeetilise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keskmise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puhul</a:t>
                </a:r>
                <a:endParaRPr lang="en-US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t-E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keskmine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populatsioonis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keskmine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valimis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en-US" sz="2400" dirty="0" err="1"/>
                  <a:t>standardiseeritud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normaaljaotuse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/>
                  <a:t>kvantiil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kus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on </a:t>
                </a:r>
                <a:r>
                  <a:rPr lang="en-US" sz="2400" dirty="0" err="1"/>
                  <a:t>vea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tõenäosuse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piir</a:t>
                </a:r>
                <a:r>
                  <a:rPr lang="en-US" sz="2400" dirty="0"/>
                  <a:t> </a:t>
                </a:r>
              </a:p>
              <a:p>
                <a:pPr lvl="2"/>
                <a:r>
                  <a:rPr lang="en-US" sz="2200" dirty="0" err="1"/>
                  <a:t>nt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=1,6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t-EE" sz="2200" dirty="0"/>
              </a:p>
              <a:p>
                <a:pPr lvl="2"/>
                <a:r>
                  <a:rPr lang="en-US" sz="2200" dirty="0"/>
                  <a:t>nt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95%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t-EE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=1,96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2200" dirty="0"/>
                  <a:t>nt </a:t>
                </a:r>
                <a:r>
                  <a:rPr lang="en-US" sz="2200" dirty="0" err="1"/>
                  <a:t>usaldusnivool</a:t>
                </a:r>
                <a:r>
                  <a:rPr lang="en-US" sz="2200" dirty="0"/>
                  <a:t>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t-EE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t-EE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%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vastav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t-E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58</m:t>
                    </m:r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– </a:t>
                </a:r>
                <a:r>
                  <a:rPr lang="en-US" sz="2400" dirty="0" err="1"/>
                  <a:t>dispersioon</a:t>
                </a:r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en-US" sz="2400" dirty="0" err="1"/>
                  <a:t>valimimaht</a:t>
                </a:r>
                <a:r>
                  <a:rPr lang="en-US" sz="2400" dirty="0"/>
                  <a:t> </a:t>
                </a:r>
              </a:p>
              <a:p>
                <a:r>
                  <a:rPr lang="et-EE" sz="2400" dirty="0"/>
                  <a:t>Näide </a:t>
                </a:r>
                <a:r>
                  <a:rPr lang="et-EE" sz="2400" dirty="0" err="1"/>
                  <a:t>R-s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2C81B-2F69-4F86-9A49-F7A7E0D60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1961"/>
                </a:stretch>
              </a:blipFill>
            </p:spPr>
            <p:txBody>
              <a:bodyPr/>
              <a:lstStyle/>
              <a:p>
                <a:r>
                  <a:rPr lang="et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Millest sõltub usaldusvahemiku laius?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000" dirty="0"/>
              <a:t>Valimimaht</a:t>
            </a:r>
          </a:p>
          <a:p>
            <a:pPr lvl="1"/>
            <a:r>
              <a:rPr lang="et-EE" sz="1600" dirty="0"/>
              <a:t>Suurem valimimaht =&gt; kitsam usaldusvahemik</a:t>
            </a:r>
          </a:p>
          <a:p>
            <a:r>
              <a:rPr lang="et-EE" sz="2000" dirty="0"/>
              <a:t>Tunnuse hajuvus</a:t>
            </a:r>
          </a:p>
          <a:p>
            <a:pPr lvl="1"/>
            <a:r>
              <a:rPr lang="et-EE" sz="1600" dirty="0"/>
              <a:t>Väiksem hajuvus =&gt; kitsam usaldusvahemik</a:t>
            </a:r>
          </a:p>
          <a:p>
            <a:r>
              <a:rPr lang="et-EE" sz="2000" dirty="0"/>
              <a:t>Usaldusnivoo</a:t>
            </a:r>
          </a:p>
          <a:p>
            <a:pPr lvl="1"/>
            <a:r>
              <a:rPr lang="et-EE" sz="1600" dirty="0"/>
              <a:t>Madalam usaldusnivoo =&gt; kitsam usaldusvahemik</a:t>
            </a:r>
          </a:p>
          <a:p>
            <a:r>
              <a:rPr lang="et-EE" sz="2000" dirty="0"/>
              <a:t>Kas selleks siis, et tulemuses maksimaalselt kindel olla, on vaja suuremat valimimahtu, tunnuse väiksemat hajuvust ja madalamat usaldusnivood?</a:t>
            </a:r>
          </a:p>
          <a:p>
            <a:r>
              <a:rPr lang="et-EE" sz="2000" dirty="0"/>
              <a:t>Madalam usaldusnivoo tähendab ka suuremat eksimisvõimalust</a:t>
            </a:r>
          </a:p>
          <a:p>
            <a:endParaRPr lang="et-EE" sz="2000" dirty="0"/>
          </a:p>
        </p:txBody>
      </p:sp>
    </p:spTree>
    <p:extLst>
      <p:ext uri="{BB962C8B-B14F-4D97-AF65-F5344CB8AC3E}">
        <p14:creationId xmlns:p14="http://schemas.microsoft.com/office/powerpoint/2010/main" val="149331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Usaldusvahemik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400" dirty="0"/>
              <a:t>Mida saame väita usalduspiiride põhjal?</a:t>
            </a:r>
          </a:p>
          <a:p>
            <a:r>
              <a:rPr lang="et-EE" sz="2400" dirty="0"/>
              <a:t>Usaldusnivool 95% saame väita, et… </a:t>
            </a:r>
          </a:p>
          <a:p>
            <a:pPr lvl="1"/>
            <a:r>
              <a:rPr lang="et-EE" sz="2200" dirty="0"/>
              <a:t>nt </a:t>
            </a:r>
            <a:r>
              <a:rPr lang="en-US" sz="2200" dirty="0" err="1"/>
              <a:t>Kesk</a:t>
            </a:r>
            <a:r>
              <a:rPr lang="et-EE" sz="2200" dirty="0"/>
              <a:t>-Eestis on hinnangute tegelik keskmine vahemikus</a:t>
            </a:r>
            <a:r>
              <a:rPr lang="en-US" sz="2200" dirty="0"/>
              <a:t> 4,14 ja 4,92</a:t>
            </a:r>
            <a:endParaRPr lang="et-EE" sz="2200" dirty="0"/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327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sz="3200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dirty="0"/>
              <a:t>Valikuviga – juhuslik viga, mille põhjus on see, et üldkogumi asemel käsitletakse juhuvalimit</a:t>
            </a:r>
          </a:p>
          <a:p>
            <a:pPr lvl="1"/>
            <a:r>
              <a:rPr lang="et-EE" dirty="0"/>
              <a:t>Üldkogumi asemel käsitletakse juhuvalimit – valim ei pruugi olla täpne koopia populatsioonist</a:t>
            </a:r>
          </a:p>
          <a:p>
            <a:pPr lvl="1"/>
            <a:r>
              <a:rPr lang="et-EE" dirty="0"/>
              <a:t>St tunnuste jaotused valimis ei pruugi olla identsed tunnuste jaotustega populatsioonis</a:t>
            </a:r>
          </a:p>
          <a:p>
            <a:pPr lvl="1"/>
            <a:r>
              <a:rPr lang="et-EE" dirty="0"/>
              <a:t>Juhuvaliku tõttu ei saa jaotused valimis ja üldkogumis erineda väga palju, aga teatud (väikeses) ulatuses saavad</a:t>
            </a:r>
          </a:p>
          <a:p>
            <a:pPr lvl="1"/>
            <a:r>
              <a:rPr lang="et-EE" dirty="0"/>
              <a:t>St meil võib juhuslikult olla valim, mis (meie analüüsitava tunnuse jaotuse seisukohalt) erineb populatsioonist vähe, aga võib juhuslikult olla ka valim, mis erineb populatsioonist rohkem</a:t>
            </a:r>
          </a:p>
          <a:p>
            <a:r>
              <a:rPr lang="et-EE" dirty="0"/>
              <a:t>Usaldusnivood võib tõlgendada kui indikaatorit selle kohta, kas usaldusvahemiku arvutamisel arvestatakse suurema või väiksema valikuveaga (valitakse vastavalt kas rangem või leebem usaldusnivoo)</a:t>
            </a:r>
          </a:p>
        </p:txBody>
      </p:sp>
    </p:spTree>
    <p:extLst>
      <p:ext uri="{BB962C8B-B14F-4D97-AF65-F5344CB8AC3E}">
        <p14:creationId xmlns:p14="http://schemas.microsoft.com/office/powerpoint/2010/main" val="156747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sz="1600" dirty="0"/>
              <a:t>Teisiti öeldes, </a:t>
            </a:r>
          </a:p>
          <a:p>
            <a:pPr lvl="1"/>
            <a:r>
              <a:rPr lang="et-EE" sz="1400" dirty="0"/>
              <a:t>kui võtame usaldusnivoo 95%, </a:t>
            </a:r>
          </a:p>
          <a:p>
            <a:pPr lvl="1"/>
            <a:r>
              <a:rPr lang="et-EE" sz="1400" dirty="0"/>
              <a:t>arvestame võimalusega, et </a:t>
            </a:r>
          </a:p>
          <a:p>
            <a:pPr lvl="1"/>
            <a:r>
              <a:rPr lang="et-EE" sz="1400" dirty="0"/>
              <a:t>meie valim on (meie analüüsitava tunnuse jaotuse seisukohalt) 95 protsendi populatsiooniga kõige sarnasemate valimite seas;</a:t>
            </a:r>
          </a:p>
          <a:p>
            <a:pPr lvl="1"/>
            <a:r>
              <a:rPr lang="et-EE" sz="1400" dirty="0"/>
              <a:t>me ei arvesta võimalusega, et meie valim võib olla 5 protsendi populatsioonist kõige rohkem erineva valimi seas</a:t>
            </a:r>
          </a:p>
          <a:p>
            <a:r>
              <a:rPr lang="et-EE" sz="1600" dirty="0"/>
              <a:t>Samalaadselt,</a:t>
            </a:r>
          </a:p>
          <a:p>
            <a:pPr lvl="1"/>
            <a:r>
              <a:rPr lang="et-EE" sz="1400" dirty="0"/>
              <a:t>kui võtame rangema usaldusnivoo, 95% asemel 99%, </a:t>
            </a:r>
          </a:p>
          <a:p>
            <a:pPr lvl="1"/>
            <a:r>
              <a:rPr lang="et-EE" sz="1400" dirty="0"/>
              <a:t>arvestame usaldusvahemiku arvutamisel võimalusega, et </a:t>
            </a:r>
          </a:p>
          <a:p>
            <a:pPr lvl="1"/>
            <a:r>
              <a:rPr lang="et-EE" sz="1400" dirty="0"/>
              <a:t>meie valim ei pruugi olla isegi 95 protsendi populatsiooniga kõige sarnasemate valimite seas, </a:t>
            </a:r>
          </a:p>
          <a:p>
            <a:pPr lvl="1"/>
            <a:r>
              <a:rPr lang="et-EE" sz="1400" dirty="0"/>
              <a:t>st võib populatsioonist veel rohkem erineda;</a:t>
            </a:r>
          </a:p>
          <a:p>
            <a:pPr lvl="1"/>
            <a:r>
              <a:rPr lang="et-EE" sz="1400" dirty="0"/>
              <a:t>samas ei arvesta me võimalusega, et meie valim võib olla 1 protsendi populatsioonist kõige rohkem erineva valimi seas</a:t>
            </a:r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  <a:p>
            <a:endParaRPr lang="et-EE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03E32-B285-4020-B727-A322BEC2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77"/>
          <a:stretch/>
        </p:blipFill>
        <p:spPr>
          <a:xfrm>
            <a:off x="2885261" y="5152716"/>
            <a:ext cx="3006995" cy="170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B7191-E314-40B2-9988-44FA7194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3194"/>
          <a:stretch/>
        </p:blipFill>
        <p:spPr>
          <a:xfrm>
            <a:off x="6461398" y="5152715"/>
            <a:ext cx="3006995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Mida näitab usaldusnivoo?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Autofit/>
          </a:bodyPr>
          <a:lstStyle/>
          <a:p>
            <a:r>
              <a:rPr lang="et-EE" sz="1600" dirty="0"/>
              <a:t>Mida rangema usaldusnivoo valime, </a:t>
            </a:r>
          </a:p>
          <a:p>
            <a:pPr lvl="1"/>
            <a:r>
              <a:rPr lang="et-EE" sz="1400" dirty="0"/>
              <a:t>seda suuremat valimi erinevust populatsioonist peame võimalikuks ja</a:t>
            </a:r>
          </a:p>
          <a:p>
            <a:pPr lvl="1"/>
            <a:r>
              <a:rPr lang="et-EE" sz="1400" dirty="0"/>
              <a:t>seda laiem on usaldusvahemik (sest arvestame võimalusega, et meie valim erineb populatsioonist rohkem)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03E32-B285-4020-B727-A322BEC2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77"/>
          <a:stretch/>
        </p:blipFill>
        <p:spPr>
          <a:xfrm>
            <a:off x="2885261" y="5152716"/>
            <a:ext cx="3006995" cy="170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B7191-E314-40B2-9988-44FA7194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3194"/>
          <a:stretch/>
        </p:blipFill>
        <p:spPr>
          <a:xfrm>
            <a:off x="6461398" y="5152715"/>
            <a:ext cx="3006995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698F-4B50-4941-8A46-571D3A2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t-EE" dirty="0"/>
              <a:t>Kuidas tõlgendada usaldusvahemikku?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81B-2F69-4F86-9A49-F7A7E0D6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2000" dirty="0"/>
              <a:t>Millised tõlgendused alljärgnevaist on õiged?</a:t>
            </a:r>
          </a:p>
          <a:p>
            <a:r>
              <a:rPr lang="et-EE" dirty="0"/>
              <a:t>Keskmise usaldusvahemik sisaldab 95% indiviidide väärtused</a:t>
            </a:r>
          </a:p>
          <a:p>
            <a:r>
              <a:rPr lang="et-EE" sz="2000" dirty="0"/>
              <a:t>95%-</a:t>
            </a:r>
            <a:r>
              <a:rPr lang="et-EE" sz="2000" dirty="0" err="1"/>
              <a:t>lise</a:t>
            </a:r>
            <a:r>
              <a:rPr lang="et-EE" sz="2000" dirty="0"/>
              <a:t> tõenäosusega sisaldab usaldusvahemik keskmise tegelikku väärtust</a:t>
            </a:r>
          </a:p>
          <a:p>
            <a:r>
              <a:rPr lang="et-EE" sz="2000" dirty="0"/>
              <a:t>Usaldusvahemik katab keskmise tegeliku väärtuse 95 juhul 100-st</a:t>
            </a:r>
          </a:p>
          <a:p>
            <a:pPr lvl="1"/>
            <a:r>
              <a:rPr lang="et-EE" dirty="0"/>
              <a:t>Mida siin tähendab „95 juhul 100-st“?</a:t>
            </a:r>
          </a:p>
          <a:p>
            <a:r>
              <a:rPr lang="et-EE" sz="2000" dirty="0"/>
              <a:t>Tõenäosus, et keskmise tegelik väärtus on usaldusvahemikus, on 95%</a:t>
            </a:r>
          </a:p>
          <a:p>
            <a:pPr lvl="1"/>
            <a:r>
              <a:rPr lang="et-EE" dirty="0"/>
              <a:t>Miks on selline väide problemaatiline? Vaatame lähemalt</a:t>
            </a:r>
          </a:p>
        </p:txBody>
      </p:sp>
    </p:spTree>
    <p:extLst>
      <p:ext uri="{BB962C8B-B14F-4D97-AF65-F5344CB8AC3E}">
        <p14:creationId xmlns:p14="http://schemas.microsoft.com/office/powerpoint/2010/main" val="33217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34800</TotalTime>
  <Words>1921</Words>
  <Application>Microsoft Office PowerPoint</Application>
  <PresentationFormat>Widescreen</PresentationFormat>
  <Paragraphs>191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Cambria Math</vt:lpstr>
      <vt:lpstr>Open Sans</vt:lpstr>
      <vt:lpstr>Calibri Light</vt:lpstr>
      <vt:lpstr>Arial</vt:lpstr>
      <vt:lpstr>Calibri</vt:lpstr>
      <vt:lpstr>Office Theme</vt:lpstr>
      <vt:lpstr>Usalduspiirid, hüpoteeside testimine</vt:lpstr>
      <vt:lpstr>Usaldusvahemik</vt:lpstr>
      <vt:lpstr>Usaldusvahemik</vt:lpstr>
      <vt:lpstr>Millest sõltub usaldusvahemiku laius?</vt:lpstr>
      <vt:lpstr>Usaldusvahemik</vt:lpstr>
      <vt:lpstr>Mida näitab usaldusnivoo?</vt:lpstr>
      <vt:lpstr>Mida näitab usaldusnivoo?</vt:lpstr>
      <vt:lpstr>Mida näitab usaldusnivoo?</vt:lpstr>
      <vt:lpstr>Kuidas tõlgendada usaldusvahemikku?</vt:lpstr>
      <vt:lpstr>Usaldusvahemik ja tõenäosus</vt:lpstr>
      <vt:lpstr>Usaldusvahemik ja tõenäosus</vt:lpstr>
      <vt:lpstr>Miks on oluline terminoloogias täpne olla?</vt:lpstr>
      <vt:lpstr>Mida saame väita usalduspiiride põhjal?</vt:lpstr>
      <vt:lpstr>Keskmiste vahe usalduspiirid</vt:lpstr>
      <vt:lpstr>Usaldusvahemik</vt:lpstr>
      <vt:lpstr>Hüpoteeside testimine</vt:lpstr>
      <vt:lpstr>Hüpoteeside testimine</vt:lpstr>
      <vt:lpstr>Hüpoteeside testimine</vt:lpstr>
      <vt:lpstr>Usaldusvahemik</vt:lpstr>
      <vt:lpstr>Usaldusvahemik: osakaalud</vt:lpstr>
      <vt:lpstr>Osakaalude võrdlemine</vt:lpstr>
      <vt:lpstr>Osakaalude võrdlemine</vt:lpstr>
      <vt:lpstr>Mida me tegelikult eeldame, kui teeme järeldavat statistilist analüüsi</vt:lpstr>
      <vt:lpstr>Mida me tegelikult eeldame, kui teeme järeldavat statistilist analüüsi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Indrek Soidla</dc:creator>
  <cp:lastModifiedBy>Indrek Soidla</cp:lastModifiedBy>
  <cp:revision>75</cp:revision>
  <dcterms:created xsi:type="dcterms:W3CDTF">2020-09-21T15:18:21Z</dcterms:created>
  <dcterms:modified xsi:type="dcterms:W3CDTF">2021-09-29T10:57:27Z</dcterms:modified>
</cp:coreProperties>
</file>